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84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7EC8A-63EF-4094-AFFC-F2623E92E9D3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E63EE-E8A4-4CEC-B523-457AB3323267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1</a:t>
            </a:fld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10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2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E63EE-E8A4-4CEC-B523-457AB3323267}" type="slidenum">
              <a:rPr lang="en-CA" smtClean="0"/>
              <a:t>9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B38924-0DC9-4836-812F-11A13B10B7B9}" type="datetimeFigureOut">
              <a:rPr lang="en-US" smtClean="0"/>
              <a:t>2/1/2009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CD6B173-B39F-4622-B3EF-8C0240BD6325}" type="slidenum">
              <a:rPr lang="en-CA" smtClean="0"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ut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772400" cy="1470025"/>
          </a:xfrm>
        </p:spPr>
        <p:txBody>
          <a:bodyPr>
            <a:normAutofit/>
          </a:bodyPr>
          <a:lstStyle/>
          <a:p>
            <a:r>
              <a:rPr lang="en-CA" sz="8000" dirty="0" smtClean="0"/>
              <a:t>CIVICS 11</a:t>
            </a:r>
            <a:endParaRPr lang="en-CA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28" y="2000240"/>
            <a:ext cx="6400800" cy="1752600"/>
          </a:xfrm>
        </p:spPr>
        <p:txBody>
          <a:bodyPr/>
          <a:lstStyle/>
          <a:p>
            <a:r>
              <a:rPr lang="en-CA" dirty="0" smtClean="0"/>
              <a:t>Course Introduction</a:t>
            </a:r>
            <a:endParaRPr lang="en-CA" dirty="0"/>
          </a:p>
        </p:txBody>
      </p:sp>
      <p:pic>
        <p:nvPicPr>
          <p:cNvPr id="2050" name="Picture 2" descr="C:\Users\Istvan\AppData\Local\Microsoft\Windows\Temporary Internet Files\Content.IE5\3DJJTS8Z\MPj0437271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357562"/>
            <a:ext cx="6400800" cy="25664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r"/>
            <a:r>
              <a:rPr lang="en-CA" dirty="0" smtClean="0"/>
              <a:t>Things that make you go Hmmm.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dirty="0" smtClean="0"/>
              <a:t>Pride in citizenship can be expressed in many ways, how do we express our pride in being Canadian?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Think back on the last few days, identify 10 ways in which government has affected your day-to-day routine.</a:t>
            </a:r>
            <a:endParaRPr lang="en-CA" dirty="0"/>
          </a:p>
        </p:txBody>
      </p:sp>
      <p:pic>
        <p:nvPicPr>
          <p:cNvPr id="7170" name="Picture 2" descr="C:\Users\Istvan\AppData\Local\Microsoft\Windows\Temporary Internet Files\Content.IE5\2CT9VG38\MCj0239195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786322"/>
            <a:ext cx="2000264" cy="18022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Civics?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CA" dirty="0" smtClean="0"/>
              <a:t>The Study of the rights and duties</a:t>
            </a:r>
          </a:p>
          <a:p>
            <a:pPr algn="ctr">
              <a:buNone/>
            </a:pPr>
            <a:r>
              <a:rPr lang="en-CA" dirty="0" smtClean="0"/>
              <a:t> of citizenship.</a:t>
            </a:r>
            <a:endParaRPr lang="en-CA" dirty="0"/>
          </a:p>
        </p:txBody>
      </p:sp>
      <p:pic>
        <p:nvPicPr>
          <p:cNvPr id="1026" name="Picture 2" descr="C:\Users\Istvan\AppData\Local\Microsoft\Windows\Temporary Internet Files\Content.IE5\3DJJTS8Z\MPj0437185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857496"/>
            <a:ext cx="3500462" cy="34971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Citizenship?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72072"/>
          </a:xfrm>
        </p:spPr>
        <p:txBody>
          <a:bodyPr>
            <a:normAutofit/>
          </a:bodyPr>
          <a:lstStyle/>
          <a:p>
            <a:r>
              <a:rPr lang="en-CA" dirty="0" smtClean="0"/>
              <a:t> The rights, duties, and responsibilities that come                  with being a member of a state or nation.</a:t>
            </a:r>
          </a:p>
          <a:p>
            <a:pPr marL="514350" indent="-514350"/>
            <a:r>
              <a:rPr lang="en-CA" dirty="0" smtClean="0"/>
              <a:t>Being a citizen is not the same as being a resident or an inhabitant.</a:t>
            </a:r>
          </a:p>
          <a:p>
            <a:pPr marL="514350" indent="-514350"/>
            <a:r>
              <a:rPr lang="en-CA" dirty="0" smtClean="0"/>
              <a:t>According to philosophers, the role of a citizen is one of the highest and noblest callings.</a:t>
            </a:r>
          </a:p>
          <a:p>
            <a:pPr marL="514350" indent="-514350"/>
            <a:r>
              <a:rPr lang="en-CA" dirty="0" smtClean="0"/>
              <a:t>You can no more have government without citizens than you can have citizens without government – it is an interdependent relationship.</a:t>
            </a:r>
            <a:endParaRPr lang="en-CA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 Governments do?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Provide order and stability.</a:t>
            </a:r>
          </a:p>
          <a:p>
            <a:r>
              <a:rPr lang="en-CA" dirty="0" smtClean="0"/>
              <a:t>Provide services and facilities.</a:t>
            </a:r>
          </a:p>
          <a:p>
            <a:r>
              <a:rPr lang="en-CA" dirty="0" smtClean="0"/>
              <a:t>They give us leaders and laws.</a:t>
            </a:r>
          </a:p>
          <a:p>
            <a:r>
              <a:rPr lang="en-CA" dirty="0" smtClean="0"/>
              <a:t>They ensure our rights – fundamental human rights, legal rights, and social and economic rights.</a:t>
            </a:r>
          </a:p>
          <a:p>
            <a:r>
              <a:rPr lang="en-CA" dirty="0" smtClean="0"/>
              <a:t>They grant us citizenship.</a:t>
            </a:r>
          </a:p>
          <a:p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What responsibilities does citizenship come with?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dirty="0" smtClean="0"/>
              <a:t>Informed citizenship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Purposeful citizenship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Active citizenship</a:t>
            </a:r>
            <a:endParaRPr lang="en-CA" dirty="0"/>
          </a:p>
        </p:txBody>
      </p:sp>
      <p:pic>
        <p:nvPicPr>
          <p:cNvPr id="4099" name="Picture 3" descr="C:\Users\Istvan\AppData\Local\Microsoft\Windows\Temporary Internet Files\Content.IE5\N0X4M4FF\MPj0437376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357562"/>
            <a:ext cx="2586798" cy="2955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CA" dirty="0" smtClean="0"/>
              <a:t>What as an informed citizen?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/>
          <a:lstStyle/>
          <a:p>
            <a:r>
              <a:rPr lang="en-CA" dirty="0" smtClean="0"/>
              <a:t>We need to be aware of the needs of our communities – from families, schools, and neighbourhoods – as well as regional, national, and global interests. </a:t>
            </a:r>
          </a:p>
          <a:p>
            <a:r>
              <a:rPr lang="en-CA" dirty="0" smtClean="0"/>
              <a:t>We must understand the workings of our </a:t>
            </a:r>
            <a:r>
              <a:rPr lang="en-CA" dirty="0" err="1" smtClean="0"/>
              <a:t>gov’t</a:t>
            </a:r>
            <a:r>
              <a:rPr lang="en-CA" dirty="0" smtClean="0"/>
              <a:t>, how it operates, and its major policies, leaders, origins, concepts, structures, and processes. </a:t>
            </a:r>
            <a:endParaRPr lang="en-CA" dirty="0"/>
          </a:p>
        </p:txBody>
      </p:sp>
      <p:pic>
        <p:nvPicPr>
          <p:cNvPr id="3074" name="Picture 2" descr="C:\Users\Istvan\AppData\Local\Microsoft\Windows\Temporary Internet Files\Content.IE5\3DJJTS8Z\MMj02346860000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5859" y="4823574"/>
            <a:ext cx="1906273" cy="20344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a purposeful citizen?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CA" dirty="0" smtClean="0"/>
              <a:t>As contributing citizens, we need to understand our role and our relationship with our communities and </a:t>
            </a:r>
            <a:r>
              <a:rPr lang="en-CA" dirty="0" err="1" smtClean="0"/>
              <a:t>gov’t</a:t>
            </a:r>
            <a:r>
              <a:rPr lang="en-CA" dirty="0" smtClean="0"/>
              <a:t>.</a:t>
            </a:r>
          </a:p>
          <a:p>
            <a:r>
              <a:rPr lang="en-CA" dirty="0" smtClean="0"/>
              <a:t>We need to be aware of, and be sensitive to, the values and perspectives that guide our own and others’ actions and decisions.</a:t>
            </a:r>
            <a:endParaRPr lang="en-CA" dirty="0"/>
          </a:p>
        </p:txBody>
      </p:sp>
      <p:pic>
        <p:nvPicPr>
          <p:cNvPr id="5122" name="Picture 2" descr="C:\Users\Istvan\AppData\Local\Microsoft\Windows\Temporary Internet Files\Content.IE5\ZW4MZH41\MPj0433207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714884"/>
            <a:ext cx="2143116" cy="21431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What is an active citizen?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4983179"/>
          </a:xfrm>
        </p:spPr>
        <p:txBody>
          <a:bodyPr>
            <a:normAutofit/>
          </a:bodyPr>
          <a:lstStyle/>
          <a:p>
            <a:r>
              <a:rPr lang="en-CA" dirty="0" smtClean="0"/>
              <a:t>Knowledge is not enough – we must apply our knowledge in a meaningful and constructive manner.</a:t>
            </a:r>
          </a:p>
          <a:p>
            <a:r>
              <a:rPr lang="en-CA" dirty="0" smtClean="0"/>
              <a:t>We must know how to participate effectively within our communities and how to influence </a:t>
            </a:r>
            <a:r>
              <a:rPr lang="en-CA" dirty="0" err="1" smtClean="0"/>
              <a:t>gov’t</a:t>
            </a:r>
            <a:r>
              <a:rPr lang="en-CA" dirty="0" smtClean="0"/>
              <a:t> most directly and effectively.</a:t>
            </a:r>
          </a:p>
          <a:p>
            <a:r>
              <a:rPr lang="en-CA" dirty="0" smtClean="0"/>
              <a:t>We must have a vision of the future and develop strategies in order to implement change to bring that vision about.</a:t>
            </a:r>
            <a:endParaRPr lang="en-CA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en-CA" dirty="0" smtClean="0"/>
              <a:t>Final Thought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500726"/>
          </a:xfrm>
        </p:spPr>
        <p:txBody>
          <a:bodyPr/>
          <a:lstStyle/>
          <a:p>
            <a:r>
              <a:rPr lang="en-CA" dirty="0" smtClean="0"/>
              <a:t>It is up to us to demand and receive the very best kind of </a:t>
            </a:r>
            <a:r>
              <a:rPr lang="en-CA" dirty="0" err="1" smtClean="0"/>
              <a:t>gov’t</a:t>
            </a:r>
            <a:r>
              <a:rPr lang="en-CA" dirty="0" smtClean="0"/>
              <a:t> possible.</a:t>
            </a:r>
          </a:p>
          <a:p>
            <a:r>
              <a:rPr lang="en-CA" dirty="0" smtClean="0"/>
              <a:t>We must insist on a </a:t>
            </a:r>
            <a:r>
              <a:rPr lang="en-CA" dirty="0" err="1" smtClean="0"/>
              <a:t>gov’t</a:t>
            </a:r>
            <a:r>
              <a:rPr lang="en-CA" dirty="0" smtClean="0"/>
              <a:t> that is fair and responsive, that addresses the needs of all, that does not exclude, that works consistently to improve our life.</a:t>
            </a:r>
          </a:p>
          <a:p>
            <a:pPr>
              <a:buNone/>
            </a:pPr>
            <a:endParaRPr lang="en-CA" dirty="0"/>
          </a:p>
          <a:p>
            <a:pPr>
              <a:buNone/>
            </a:pPr>
            <a:r>
              <a:rPr lang="en-CA" i="1" dirty="0" smtClean="0">
                <a:solidFill>
                  <a:schemeClr val="bg1"/>
                </a:solidFill>
              </a:rPr>
              <a:t>“Ask not what your country can do for you, ask what you can do for your country.”</a:t>
            </a:r>
          </a:p>
          <a:p>
            <a:pPr>
              <a:buNone/>
            </a:pPr>
            <a:r>
              <a:rPr lang="en-CA" dirty="0"/>
              <a:t>	</a:t>
            </a:r>
            <a:r>
              <a:rPr lang="en-CA" dirty="0" smtClean="0"/>
              <a:t>	- John F. Kennedy</a:t>
            </a:r>
          </a:p>
          <a:p>
            <a:pPr>
              <a:buNone/>
            </a:pPr>
            <a:r>
              <a:rPr lang="en-CA" dirty="0"/>
              <a:t>	</a:t>
            </a:r>
            <a:r>
              <a:rPr lang="en-CA" dirty="0" smtClean="0"/>
              <a:t>	   former US president</a:t>
            </a:r>
            <a:endParaRPr lang="en-CA" dirty="0"/>
          </a:p>
        </p:txBody>
      </p:sp>
      <p:pic>
        <p:nvPicPr>
          <p:cNvPr id="6146" name="Picture 2" descr="C:\Users\Istvan\AppData\Local\Microsoft\Windows\Temporary Internet Files\Content.IE5\N0X4M4FF\MCj018758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0"/>
            <a:ext cx="928694" cy="10930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97</TotalTime>
  <Words>467</Words>
  <Application>Microsoft Office PowerPoint</Application>
  <PresentationFormat>On-screen Show (4:3)</PresentationFormat>
  <Paragraphs>50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CIVICS 11</vt:lpstr>
      <vt:lpstr>What is Civics?</vt:lpstr>
      <vt:lpstr>What is Citizenship?</vt:lpstr>
      <vt:lpstr>What do Governments do?</vt:lpstr>
      <vt:lpstr>What responsibilities does citizenship come with?</vt:lpstr>
      <vt:lpstr>What as an informed citizen?</vt:lpstr>
      <vt:lpstr>What is a purposeful citizen?</vt:lpstr>
      <vt:lpstr>What is an active citizen?</vt:lpstr>
      <vt:lpstr>Final Thought</vt:lpstr>
      <vt:lpstr>Things that make you go Hmmm.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CIVICS 11</dc:title>
  <dc:creator>Istvan</dc:creator>
  <cp:lastModifiedBy>Istvan</cp:lastModifiedBy>
  <cp:revision>10</cp:revision>
  <dcterms:created xsi:type="dcterms:W3CDTF">2009-02-02T06:00:31Z</dcterms:created>
  <dcterms:modified xsi:type="dcterms:W3CDTF">2009-02-02T07:37:58Z</dcterms:modified>
</cp:coreProperties>
</file>